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BB61EA-57C4-431B-99A9-407A6EA70094}"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405693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B61EA-57C4-431B-99A9-407A6EA70094}"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27093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B61EA-57C4-431B-99A9-407A6EA70094}"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322563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B61EA-57C4-431B-99A9-407A6EA70094}"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94447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B61EA-57C4-431B-99A9-407A6EA70094}"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259843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BB61EA-57C4-431B-99A9-407A6EA70094}"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230952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BB61EA-57C4-431B-99A9-407A6EA70094}"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235348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BB61EA-57C4-431B-99A9-407A6EA70094}"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346086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B61EA-57C4-431B-99A9-407A6EA70094}"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303539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B61EA-57C4-431B-99A9-407A6EA70094}"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295160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B61EA-57C4-431B-99A9-407A6EA70094}"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82F-6585-4BA5-9651-895E97CAAA8E}" type="slidenum">
              <a:rPr lang="en-US" smtClean="0"/>
              <a:t>‹#›</a:t>
            </a:fld>
            <a:endParaRPr lang="en-US"/>
          </a:p>
        </p:txBody>
      </p:sp>
    </p:spTree>
    <p:extLst>
      <p:ext uri="{BB962C8B-B14F-4D97-AF65-F5344CB8AC3E}">
        <p14:creationId xmlns:p14="http://schemas.microsoft.com/office/powerpoint/2010/main" val="112835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B61EA-57C4-431B-99A9-407A6EA70094}" type="datetimeFigureOut">
              <a:rPr lang="en-US" smtClean="0"/>
              <a:t>10/28/2014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EA82F-6585-4BA5-9651-895E97CAAA8E}" type="slidenum">
              <a:rPr lang="en-US" smtClean="0"/>
              <a:t>‹#›</a:t>
            </a:fld>
            <a:endParaRPr lang="en-US"/>
          </a:p>
        </p:txBody>
      </p:sp>
    </p:spTree>
    <p:extLst>
      <p:ext uri="{BB962C8B-B14F-4D97-AF65-F5344CB8AC3E}">
        <p14:creationId xmlns:p14="http://schemas.microsoft.com/office/powerpoint/2010/main" val="4189288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76200" y="1752600"/>
            <a:ext cx="8874199" cy="4214383"/>
            <a:chOff x="76200" y="2262617"/>
            <a:chExt cx="8874199" cy="4214383"/>
          </a:xfrm>
        </p:grpSpPr>
        <p:grpSp>
          <p:nvGrpSpPr>
            <p:cNvPr id="2" name="Group 1"/>
            <p:cNvGrpSpPr/>
            <p:nvPr/>
          </p:nvGrpSpPr>
          <p:grpSpPr>
            <a:xfrm>
              <a:off x="76200" y="2262617"/>
              <a:ext cx="8874199" cy="3452383"/>
              <a:chOff x="31304" y="2189373"/>
              <a:chExt cx="8874199" cy="3452382"/>
            </a:xfrm>
          </p:grpSpPr>
          <p:grpSp>
            <p:nvGrpSpPr>
              <p:cNvPr id="3" name="Group 46"/>
              <p:cNvGrpSpPr/>
              <p:nvPr/>
            </p:nvGrpSpPr>
            <p:grpSpPr>
              <a:xfrm>
                <a:off x="107504" y="2189373"/>
                <a:ext cx="8797999" cy="2995182"/>
                <a:chOff x="107504" y="2189373"/>
                <a:chExt cx="8797999" cy="2995182"/>
              </a:xfrm>
            </p:grpSpPr>
            <p:sp>
              <p:nvSpPr>
                <p:cNvPr id="12" name="Freeform 11"/>
                <p:cNvSpPr/>
                <p:nvPr/>
              </p:nvSpPr>
              <p:spPr>
                <a:xfrm>
                  <a:off x="179512" y="2564904"/>
                  <a:ext cx="1158844"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chemeClr val="tx2"/>
                      </a:solidFill>
                    </a:rPr>
                    <a:t>Clinical Need, Economic &amp; Market Analysis</a:t>
                  </a:r>
                  <a:endParaRPr lang="en-CA" sz="1300" b="1" dirty="0">
                    <a:solidFill>
                      <a:schemeClr val="tx2"/>
                    </a:solidFill>
                  </a:endParaRPr>
                </a:p>
              </p:txBody>
            </p:sp>
            <p:sp>
              <p:nvSpPr>
                <p:cNvPr id="13" name="Freeform 12"/>
                <p:cNvSpPr/>
                <p:nvPr/>
              </p:nvSpPr>
              <p:spPr>
                <a:xfrm>
                  <a:off x="1459911" y="2564904"/>
                  <a:ext cx="1158844"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chemeClr val="tx2"/>
                      </a:solidFill>
                    </a:rPr>
                    <a:t>Biomarker Discovery</a:t>
                  </a:r>
                  <a:endParaRPr lang="en-CA" sz="1300" b="1" dirty="0">
                    <a:solidFill>
                      <a:schemeClr val="tx2"/>
                    </a:solidFill>
                  </a:endParaRPr>
                </a:p>
              </p:txBody>
            </p:sp>
            <p:sp>
              <p:nvSpPr>
                <p:cNvPr id="14" name="Freeform 13"/>
                <p:cNvSpPr/>
                <p:nvPr/>
              </p:nvSpPr>
              <p:spPr>
                <a:xfrm>
                  <a:off x="6571699" y="2563919"/>
                  <a:ext cx="1158844"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rgbClr val="FFC000"/>
                      </a:solidFill>
                    </a:rPr>
                    <a:t>Clinical </a:t>
                  </a:r>
                </a:p>
                <a:p>
                  <a:r>
                    <a:rPr lang="en-CA" sz="1300" b="1" dirty="0" smtClean="0">
                      <a:solidFill>
                        <a:srgbClr val="FFC000"/>
                      </a:solidFill>
                    </a:rPr>
                    <a:t>Utility</a:t>
                  </a:r>
                  <a:endParaRPr lang="en-CA" sz="1300" b="1" dirty="0">
                    <a:solidFill>
                      <a:srgbClr val="FFC000"/>
                    </a:solidFill>
                  </a:endParaRPr>
                </a:p>
              </p:txBody>
            </p:sp>
            <p:sp>
              <p:nvSpPr>
                <p:cNvPr id="15" name="Freeform 14"/>
                <p:cNvSpPr/>
                <p:nvPr/>
              </p:nvSpPr>
              <p:spPr>
                <a:xfrm>
                  <a:off x="4020709" y="2564904"/>
                  <a:ext cx="1180800"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chemeClr val="tx1"/>
                      </a:solidFill>
                    </a:rPr>
                    <a:t>Analytical </a:t>
                  </a:r>
                </a:p>
                <a:p>
                  <a:r>
                    <a:rPr lang="en-CA" sz="1300" b="1" dirty="0" smtClean="0">
                      <a:solidFill>
                        <a:schemeClr val="tx1"/>
                      </a:solidFill>
                    </a:rPr>
                    <a:t>Development</a:t>
                  </a:r>
                  <a:endParaRPr lang="en-CA" sz="1300" b="1" dirty="0">
                    <a:solidFill>
                      <a:schemeClr val="tx1"/>
                    </a:solidFill>
                  </a:endParaRPr>
                </a:p>
              </p:txBody>
            </p:sp>
            <p:sp>
              <p:nvSpPr>
                <p:cNvPr id="16" name="Freeform 15"/>
                <p:cNvSpPr/>
                <p:nvPr/>
              </p:nvSpPr>
              <p:spPr>
                <a:xfrm>
                  <a:off x="2740310" y="2564904"/>
                  <a:ext cx="1158844"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chemeClr val="tx1"/>
                      </a:solidFill>
                    </a:rPr>
                    <a:t>Biomarker Replication  &amp; Technical Validation</a:t>
                  </a:r>
                  <a:endParaRPr lang="en-CA" sz="1300" b="1" dirty="0">
                    <a:solidFill>
                      <a:schemeClr val="tx1"/>
                    </a:solidFill>
                  </a:endParaRPr>
                </a:p>
              </p:txBody>
            </p:sp>
            <p:sp>
              <p:nvSpPr>
                <p:cNvPr id="17" name="Freeform 16"/>
                <p:cNvSpPr/>
                <p:nvPr/>
              </p:nvSpPr>
              <p:spPr>
                <a:xfrm>
                  <a:off x="7856660" y="2564904"/>
                  <a:ext cx="1008112"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rgbClr val="FFC000"/>
                      </a:solidFill>
                    </a:rPr>
                    <a:t>Clinical </a:t>
                  </a:r>
                </a:p>
                <a:p>
                  <a:r>
                    <a:rPr lang="en-CA" sz="1300" b="1" dirty="0" smtClean="0">
                      <a:solidFill>
                        <a:srgbClr val="FFC000"/>
                      </a:solidFill>
                    </a:rPr>
                    <a:t>Use</a:t>
                  </a:r>
                </a:p>
              </p:txBody>
            </p:sp>
            <p:cxnSp>
              <p:nvCxnSpPr>
                <p:cNvPr id="18" name="Straight Arrow Connector 17"/>
                <p:cNvCxnSpPr/>
                <p:nvPr/>
              </p:nvCxnSpPr>
              <p:spPr>
                <a:xfrm>
                  <a:off x="1389794"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7802695"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a:off x="6519707"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5234674"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3947643"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2674171" y="2852936"/>
                  <a:ext cx="0" cy="1224136"/>
                </a:xfrm>
                <a:prstGeom prst="straightConnector1">
                  <a:avLst/>
                </a:prstGeom>
                <a:ln cap="sq">
                  <a:prstDash val="sysDash"/>
                  <a:round/>
                  <a:tailEnd type="triangle" w="med" len="med"/>
                </a:ln>
                <a:effectLst/>
              </p:spPr>
              <p:style>
                <a:lnRef idx="2">
                  <a:schemeClr val="dk1"/>
                </a:lnRef>
                <a:fillRef idx="0">
                  <a:schemeClr val="dk1"/>
                </a:fillRef>
                <a:effectRef idx="1">
                  <a:schemeClr val="dk1"/>
                </a:effectRef>
                <a:fontRef idx="minor">
                  <a:schemeClr val="tx1"/>
                </a:fontRef>
              </p:style>
            </p:cxnSp>
            <p:sp>
              <p:nvSpPr>
                <p:cNvPr id="24" name="Freeform 23"/>
                <p:cNvSpPr/>
                <p:nvPr/>
              </p:nvSpPr>
              <p:spPr>
                <a:xfrm>
                  <a:off x="5292080" y="2563919"/>
                  <a:ext cx="1158844" cy="1190486"/>
                </a:xfrm>
                <a:custGeom>
                  <a:avLst/>
                  <a:gdLst>
                    <a:gd name="connsiteX0" fmla="*/ 0 w 1186004"/>
                    <a:gd name="connsiteY0" fmla="*/ 18106 h 1204110"/>
                    <a:gd name="connsiteX1" fmla="*/ 36214 w 1186004"/>
                    <a:gd name="connsiteY1" fmla="*/ 1204110 h 1204110"/>
                    <a:gd name="connsiteX2" fmla="*/ 887240 w 1186004"/>
                    <a:gd name="connsiteY2" fmla="*/ 1204110 h 1204110"/>
                    <a:gd name="connsiteX3" fmla="*/ 1186004 w 1186004"/>
                    <a:gd name="connsiteY3" fmla="*/ 615635 h 1204110"/>
                    <a:gd name="connsiteX4" fmla="*/ 878186 w 1186004"/>
                    <a:gd name="connsiteY4" fmla="*/ 0 h 1204110"/>
                    <a:gd name="connsiteX5" fmla="*/ 0 w 1186004"/>
                    <a:gd name="connsiteY5" fmla="*/ 18106 h 1204110"/>
                    <a:gd name="connsiteX0" fmla="*/ 0 w 1158844"/>
                    <a:gd name="connsiteY0" fmla="*/ 18106 h 1204110"/>
                    <a:gd name="connsiteX1" fmla="*/ 9054 w 1158844"/>
                    <a:gd name="connsiteY1" fmla="*/ 1204110 h 1204110"/>
                    <a:gd name="connsiteX2" fmla="*/ 860080 w 1158844"/>
                    <a:gd name="connsiteY2" fmla="*/ 1204110 h 1204110"/>
                    <a:gd name="connsiteX3" fmla="*/ 1158844 w 1158844"/>
                    <a:gd name="connsiteY3" fmla="*/ 615635 h 1204110"/>
                    <a:gd name="connsiteX4" fmla="*/ 851026 w 1158844"/>
                    <a:gd name="connsiteY4" fmla="*/ 0 h 1204110"/>
                    <a:gd name="connsiteX5" fmla="*/ 0 w 1158844"/>
                    <a:gd name="connsiteY5" fmla="*/ 18106 h 1204110"/>
                    <a:gd name="connsiteX0" fmla="*/ 0 w 1158844"/>
                    <a:gd name="connsiteY0" fmla="*/ 0 h 1186004"/>
                    <a:gd name="connsiteX1" fmla="*/ 9054 w 1158844"/>
                    <a:gd name="connsiteY1" fmla="*/ 1186004 h 1186004"/>
                    <a:gd name="connsiteX2" fmla="*/ 860080 w 1158844"/>
                    <a:gd name="connsiteY2" fmla="*/ 1186004 h 1186004"/>
                    <a:gd name="connsiteX3" fmla="*/ 1158844 w 1158844"/>
                    <a:gd name="connsiteY3" fmla="*/ 597529 h 1186004"/>
                    <a:gd name="connsiteX4" fmla="*/ 887240 w 1158844"/>
                    <a:gd name="connsiteY4" fmla="*/ 1 h 1186004"/>
                    <a:gd name="connsiteX5" fmla="*/ 0 w 1158844"/>
                    <a:gd name="connsiteY5" fmla="*/ 0 h 1186004"/>
                    <a:gd name="connsiteX0" fmla="*/ 0 w 1158844"/>
                    <a:gd name="connsiteY0" fmla="*/ 0 h 1190486"/>
                    <a:gd name="connsiteX1" fmla="*/ 89 w 1158844"/>
                    <a:gd name="connsiteY1" fmla="*/ 1190486 h 1190486"/>
                    <a:gd name="connsiteX2" fmla="*/ 860080 w 1158844"/>
                    <a:gd name="connsiteY2" fmla="*/ 1186004 h 1190486"/>
                    <a:gd name="connsiteX3" fmla="*/ 1158844 w 1158844"/>
                    <a:gd name="connsiteY3" fmla="*/ 597529 h 1190486"/>
                    <a:gd name="connsiteX4" fmla="*/ 887240 w 1158844"/>
                    <a:gd name="connsiteY4" fmla="*/ 1 h 1190486"/>
                    <a:gd name="connsiteX5" fmla="*/ 0 w 1158844"/>
                    <a:gd name="connsiteY5" fmla="*/ 0 h 119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8844" h="1190486">
                      <a:moveTo>
                        <a:pt x="0" y="0"/>
                      </a:moveTo>
                      <a:cubicBezTo>
                        <a:pt x="30" y="396829"/>
                        <a:pt x="59" y="793657"/>
                        <a:pt x="89" y="1190486"/>
                      </a:cubicBezTo>
                      <a:lnTo>
                        <a:pt x="860080" y="1186004"/>
                      </a:lnTo>
                      <a:lnTo>
                        <a:pt x="1158844" y="597529"/>
                      </a:lnTo>
                      <a:lnTo>
                        <a:pt x="887240" y="1"/>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300" b="1" dirty="0" smtClean="0">
                      <a:solidFill>
                        <a:schemeClr val="tx1"/>
                      </a:solidFill>
                    </a:rPr>
                    <a:t>Clinical Validation</a:t>
                  </a:r>
                  <a:endParaRPr lang="en-CA" sz="1300" b="1" dirty="0">
                    <a:solidFill>
                      <a:schemeClr val="tx1"/>
                    </a:solidFill>
                  </a:endParaRPr>
                </a:p>
              </p:txBody>
            </p:sp>
            <p:sp>
              <p:nvSpPr>
                <p:cNvPr id="26" name="TextBox 25"/>
                <p:cNvSpPr txBox="1"/>
                <p:nvPr/>
              </p:nvSpPr>
              <p:spPr>
                <a:xfrm>
                  <a:off x="1707704" y="4630557"/>
                  <a:ext cx="1219200" cy="553998"/>
                </a:xfrm>
                <a:prstGeom prst="rect">
                  <a:avLst/>
                </a:prstGeom>
                <a:noFill/>
              </p:spPr>
              <p:txBody>
                <a:bodyPr wrap="square" rtlCol="0">
                  <a:spAutoFit/>
                </a:bodyPr>
                <a:lstStyle/>
                <a:p>
                  <a:r>
                    <a:rPr lang="en-CA" sz="1000" b="1" dirty="0" smtClean="0"/>
                    <a:t>Biomarker Candidates have been identified</a:t>
                  </a:r>
                  <a:endParaRPr lang="en-CA" sz="1000" b="1" dirty="0"/>
                </a:p>
              </p:txBody>
            </p:sp>
            <p:sp>
              <p:nvSpPr>
                <p:cNvPr id="27" name="TextBox 26"/>
                <p:cNvSpPr txBox="1"/>
                <p:nvPr/>
              </p:nvSpPr>
              <p:spPr>
                <a:xfrm>
                  <a:off x="6437492" y="3979098"/>
                  <a:ext cx="1158844" cy="646331"/>
                </a:xfrm>
                <a:prstGeom prst="rect">
                  <a:avLst/>
                </a:prstGeom>
                <a:noFill/>
              </p:spPr>
              <p:txBody>
                <a:bodyPr wrap="square" rtlCol="0">
                  <a:spAutoFit/>
                </a:bodyPr>
                <a:lstStyle/>
                <a:p>
                  <a:r>
                    <a:rPr lang="en-CA" sz="1200" b="1" dirty="0" smtClean="0"/>
                    <a:t>Performance</a:t>
                  </a:r>
                </a:p>
                <a:p>
                  <a:r>
                    <a:rPr lang="en-CA" sz="1200" b="1" dirty="0" smtClean="0"/>
                    <a:t>Characteristics</a:t>
                  </a:r>
                </a:p>
                <a:p>
                  <a:r>
                    <a:rPr lang="en-CA" sz="1200" b="1" dirty="0" smtClean="0"/>
                    <a:t>Confirmed</a:t>
                  </a:r>
                  <a:endParaRPr lang="en-CA" sz="1200" b="1" dirty="0"/>
                </a:p>
              </p:txBody>
            </p:sp>
            <p:sp>
              <p:nvSpPr>
                <p:cNvPr id="30" name="TextBox 29"/>
                <p:cNvSpPr txBox="1"/>
                <p:nvPr/>
              </p:nvSpPr>
              <p:spPr>
                <a:xfrm>
                  <a:off x="7746659" y="3979097"/>
                  <a:ext cx="1158844" cy="646331"/>
                </a:xfrm>
                <a:prstGeom prst="rect">
                  <a:avLst/>
                </a:prstGeom>
                <a:noFill/>
              </p:spPr>
              <p:txBody>
                <a:bodyPr wrap="square" rtlCol="0">
                  <a:spAutoFit/>
                </a:bodyPr>
                <a:lstStyle/>
                <a:p>
                  <a:r>
                    <a:rPr lang="en-CA" sz="1200" b="1" dirty="0" smtClean="0"/>
                    <a:t>Clinical</a:t>
                  </a:r>
                </a:p>
                <a:p>
                  <a:r>
                    <a:rPr lang="en-CA" sz="1200" b="1" dirty="0" smtClean="0"/>
                    <a:t>Benefit</a:t>
                  </a:r>
                </a:p>
                <a:p>
                  <a:r>
                    <a:rPr lang="en-CA" sz="1200" b="1" dirty="0" smtClean="0"/>
                    <a:t>Confirmed</a:t>
                  </a:r>
                  <a:endParaRPr lang="en-CA" sz="1200" b="1" dirty="0"/>
                </a:p>
              </p:txBody>
            </p:sp>
            <p:cxnSp>
              <p:nvCxnSpPr>
                <p:cNvPr id="31" name="Straight Arrow Connector 30"/>
                <p:cNvCxnSpPr/>
                <p:nvPr/>
              </p:nvCxnSpPr>
              <p:spPr>
                <a:xfrm>
                  <a:off x="107504" y="2492896"/>
                  <a:ext cx="3670095" cy="0"/>
                </a:xfrm>
                <a:prstGeom prst="straightConnector1">
                  <a:avLst/>
                </a:prstGeom>
                <a:ln w="25400">
                  <a:no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947643" y="2485047"/>
                  <a:ext cx="2383947"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437492" y="2485047"/>
                  <a:ext cx="2310972"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57733" y="2192658"/>
                  <a:ext cx="1878591" cy="292388"/>
                </a:xfrm>
                <a:prstGeom prst="rect">
                  <a:avLst/>
                </a:prstGeom>
                <a:noFill/>
              </p:spPr>
              <p:txBody>
                <a:bodyPr wrap="none" rtlCol="0">
                  <a:spAutoFit/>
                </a:bodyPr>
                <a:lstStyle/>
                <a:p>
                  <a:r>
                    <a:rPr lang="en-CA" sz="1300" b="1" dirty="0" smtClean="0"/>
                    <a:t>Biomarker Development</a:t>
                  </a:r>
                  <a:endParaRPr lang="en-CA" sz="1300" b="1" dirty="0"/>
                </a:p>
              </p:txBody>
            </p:sp>
            <p:sp>
              <p:nvSpPr>
                <p:cNvPr id="35" name="TextBox 34"/>
                <p:cNvSpPr txBox="1"/>
                <p:nvPr/>
              </p:nvSpPr>
              <p:spPr>
                <a:xfrm>
                  <a:off x="4220745" y="2198865"/>
                  <a:ext cx="1548309" cy="292388"/>
                </a:xfrm>
                <a:prstGeom prst="rect">
                  <a:avLst/>
                </a:prstGeom>
                <a:noFill/>
              </p:spPr>
              <p:txBody>
                <a:bodyPr wrap="none" rtlCol="0">
                  <a:spAutoFit/>
                </a:bodyPr>
                <a:lstStyle/>
                <a:p>
                  <a:r>
                    <a:rPr lang="en-CA" sz="1300" b="1" dirty="0" smtClean="0"/>
                    <a:t>Assay Development</a:t>
                  </a:r>
                  <a:endParaRPr lang="en-CA" sz="1300" b="1" dirty="0"/>
                </a:p>
              </p:txBody>
            </p:sp>
            <p:sp>
              <p:nvSpPr>
                <p:cNvPr id="36" name="TextBox 35"/>
                <p:cNvSpPr txBox="1"/>
                <p:nvPr/>
              </p:nvSpPr>
              <p:spPr>
                <a:xfrm>
                  <a:off x="6876257" y="2189373"/>
                  <a:ext cx="1654556" cy="292388"/>
                </a:xfrm>
                <a:prstGeom prst="rect">
                  <a:avLst/>
                </a:prstGeom>
                <a:noFill/>
              </p:spPr>
              <p:txBody>
                <a:bodyPr wrap="none" rtlCol="0">
                  <a:spAutoFit/>
                </a:bodyPr>
                <a:lstStyle/>
                <a:p>
                  <a:r>
                    <a:rPr lang="en-CA" sz="1300" b="1" dirty="0" smtClean="0"/>
                    <a:t>Clinical Development</a:t>
                  </a:r>
                  <a:endParaRPr lang="en-CA" sz="1300" b="1" dirty="0"/>
                </a:p>
              </p:txBody>
            </p:sp>
          </p:grpSp>
          <p:sp>
            <p:nvSpPr>
              <p:cNvPr id="6" name="TextBox 5"/>
              <p:cNvSpPr txBox="1"/>
              <p:nvPr/>
            </p:nvSpPr>
            <p:spPr>
              <a:xfrm>
                <a:off x="31304" y="4626092"/>
                <a:ext cx="1610889" cy="1015663"/>
              </a:xfrm>
              <a:prstGeom prst="rect">
                <a:avLst/>
              </a:prstGeom>
              <a:noFill/>
            </p:spPr>
            <p:txBody>
              <a:bodyPr wrap="square" rtlCol="0">
                <a:spAutoFit/>
              </a:bodyPr>
              <a:lstStyle/>
              <a:p>
                <a:r>
                  <a:rPr lang="en-US" sz="1000" b="1" dirty="0" smtClean="0"/>
                  <a:t>Biomarkers that diagnose prostate cancer accurately</a:t>
                </a:r>
              </a:p>
              <a:p>
                <a:endParaRPr lang="en-US" sz="1000" b="1" dirty="0"/>
              </a:p>
              <a:p>
                <a:r>
                  <a:rPr lang="en-US" sz="1000" b="1" dirty="0" smtClean="0"/>
                  <a:t>Biomarkers that inform if a given prostate cancer is likely to metastasize</a:t>
                </a:r>
                <a:endParaRPr lang="en-US" sz="1000" dirty="0" smtClean="0"/>
              </a:p>
            </p:txBody>
          </p:sp>
          <p:cxnSp>
            <p:nvCxnSpPr>
              <p:cNvPr id="7" name="Elbow Connector 57"/>
              <p:cNvCxnSpPr/>
              <p:nvPr/>
            </p:nvCxnSpPr>
            <p:spPr>
              <a:xfrm rot="10800000" flipH="1">
                <a:off x="855850" y="4067898"/>
                <a:ext cx="526806" cy="577964"/>
              </a:xfrm>
              <a:prstGeom prst="bentConnector4">
                <a:avLst>
                  <a:gd name="adj1" fmla="val -43394"/>
                  <a:gd name="adj2" fmla="val 739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7" name="Elbow Connector 57"/>
            <p:cNvCxnSpPr/>
            <p:nvPr/>
          </p:nvCxnSpPr>
          <p:spPr>
            <a:xfrm rot="10800000" flipH="1">
              <a:off x="2192261" y="4141143"/>
              <a:ext cx="526806" cy="577964"/>
            </a:xfrm>
            <a:prstGeom prst="bentConnector4">
              <a:avLst>
                <a:gd name="adj1" fmla="val -43394"/>
                <a:gd name="adj2" fmla="val 739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Elbow Connector 57"/>
            <p:cNvCxnSpPr/>
            <p:nvPr/>
          </p:nvCxnSpPr>
          <p:spPr>
            <a:xfrm rot="10800000" flipH="1">
              <a:off x="3465733" y="4141143"/>
              <a:ext cx="526806" cy="577964"/>
            </a:xfrm>
            <a:prstGeom prst="bentConnector4">
              <a:avLst>
                <a:gd name="adj1" fmla="val -43394"/>
                <a:gd name="adj2" fmla="val 739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895600" y="4691896"/>
              <a:ext cx="1443110" cy="1785104"/>
            </a:xfrm>
            <a:prstGeom prst="rect">
              <a:avLst/>
            </a:prstGeom>
            <a:noFill/>
          </p:spPr>
          <p:txBody>
            <a:bodyPr wrap="square" rtlCol="0">
              <a:spAutoFit/>
            </a:bodyPr>
            <a:lstStyle/>
            <a:p>
              <a:r>
                <a:rPr lang="en-CA" sz="1000" b="1" dirty="0" smtClean="0"/>
                <a:t>Biomarker Candidates have been selected:</a:t>
              </a:r>
            </a:p>
            <a:p>
              <a:pPr marL="228600" indent="-228600">
                <a:buAutoNum type="arabicPeriod"/>
              </a:pPr>
              <a:r>
                <a:rPr lang="en-CA" sz="1000" b="1" dirty="0" smtClean="0"/>
                <a:t>Cancer </a:t>
              </a:r>
              <a:r>
                <a:rPr lang="en-CA" sz="1000" b="1" dirty="0" err="1" smtClean="0"/>
                <a:t>Microparticles</a:t>
              </a:r>
              <a:r>
                <a:rPr lang="en-CA" sz="1000" b="1" dirty="0" smtClean="0"/>
                <a:t> for diagnosis and metastasis </a:t>
              </a:r>
            </a:p>
            <a:p>
              <a:pPr marL="228600" indent="-228600">
                <a:buAutoNum type="arabicPeriod"/>
              </a:pPr>
              <a:r>
                <a:rPr lang="en-CA" sz="1000" b="1" dirty="0" err="1" smtClean="0"/>
                <a:t>Metabolomic</a:t>
              </a:r>
              <a:r>
                <a:rPr lang="en-CA" sz="1000" b="1" dirty="0" smtClean="0"/>
                <a:t> signatures</a:t>
              </a:r>
            </a:p>
            <a:p>
              <a:pPr marL="228600" indent="-228600">
                <a:buAutoNum type="arabicPeriod"/>
              </a:pPr>
              <a:r>
                <a:rPr lang="en-CA" sz="1000" b="1" dirty="0" smtClean="0"/>
                <a:t>Genetic signatures</a:t>
              </a:r>
            </a:p>
            <a:p>
              <a:pPr marL="228600" indent="-228600">
                <a:buAutoNum type="arabicPeriod"/>
              </a:pPr>
              <a:r>
                <a:rPr lang="en-CA" sz="1000" b="1" dirty="0" smtClean="0"/>
                <a:t>Migration/progression biomarkers</a:t>
              </a:r>
              <a:endParaRPr lang="en-CA" sz="1000" b="1" dirty="0"/>
            </a:p>
          </p:txBody>
        </p:sp>
        <p:cxnSp>
          <p:nvCxnSpPr>
            <p:cNvPr id="75" name="Elbow Connector 57"/>
            <p:cNvCxnSpPr/>
            <p:nvPr/>
          </p:nvCxnSpPr>
          <p:spPr>
            <a:xfrm rot="10800000" flipH="1">
              <a:off x="4752764" y="4161772"/>
              <a:ext cx="526806" cy="577964"/>
            </a:xfrm>
            <a:prstGeom prst="bentConnector4">
              <a:avLst>
                <a:gd name="adj1" fmla="val -43394"/>
                <a:gd name="adj2" fmla="val 739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294611" y="4724400"/>
              <a:ext cx="1443110" cy="1631216"/>
            </a:xfrm>
            <a:prstGeom prst="rect">
              <a:avLst/>
            </a:prstGeom>
            <a:noFill/>
          </p:spPr>
          <p:txBody>
            <a:bodyPr wrap="square" rtlCol="0">
              <a:spAutoFit/>
            </a:bodyPr>
            <a:lstStyle/>
            <a:p>
              <a:r>
                <a:rPr lang="en-CA" sz="1000" b="1" dirty="0" smtClean="0"/>
                <a:t>Retrospective validation cohorts have been identified</a:t>
              </a:r>
            </a:p>
            <a:p>
              <a:endParaRPr lang="en-CA" sz="1000" b="1" dirty="0"/>
            </a:p>
            <a:p>
              <a:r>
                <a:rPr lang="en-CA" sz="1000" b="1" dirty="0" smtClean="0"/>
                <a:t>Prospective validation cohort is being enrolled and estimated 9,000 patients will be recruited in the next 5 years</a:t>
              </a:r>
              <a:endParaRPr lang="en-CA" sz="1000" b="1" dirty="0"/>
            </a:p>
          </p:txBody>
        </p:sp>
      </p:grpSp>
      <p:sp>
        <p:nvSpPr>
          <p:cNvPr id="78" name="TextBox 77"/>
          <p:cNvSpPr txBox="1"/>
          <p:nvPr/>
        </p:nvSpPr>
        <p:spPr>
          <a:xfrm>
            <a:off x="381000" y="914400"/>
            <a:ext cx="8412360" cy="461665"/>
          </a:xfrm>
          <a:prstGeom prst="rect">
            <a:avLst/>
          </a:prstGeom>
          <a:noFill/>
        </p:spPr>
        <p:txBody>
          <a:bodyPr wrap="square" rtlCol="0">
            <a:spAutoFit/>
          </a:bodyPr>
          <a:lstStyle/>
          <a:p>
            <a:r>
              <a:rPr lang="en-US" sz="2400" b="1" dirty="0" smtClean="0">
                <a:solidFill>
                  <a:srgbClr val="92D050"/>
                </a:solidFill>
              </a:rPr>
              <a:t>Knowledge</a:t>
            </a:r>
            <a:r>
              <a:rPr lang="en-US" sz="2400" b="1" dirty="0" smtClean="0"/>
              <a:t>            </a:t>
            </a:r>
            <a:r>
              <a:rPr lang="en-US" sz="2400" dirty="0" smtClean="0"/>
              <a:t>l</a:t>
            </a:r>
            <a:r>
              <a:rPr lang="en-US" sz="2400" b="1" dirty="0" smtClean="0"/>
              <a:t>                     </a:t>
            </a:r>
            <a:r>
              <a:rPr lang="en-US" sz="2400" b="1" dirty="0" smtClean="0">
                <a:solidFill>
                  <a:schemeClr val="accent5"/>
                </a:solidFill>
              </a:rPr>
              <a:t>Action</a:t>
            </a:r>
            <a:r>
              <a:rPr lang="en-US" sz="2400" b="1" dirty="0" smtClean="0"/>
              <a:t>                      </a:t>
            </a:r>
            <a:r>
              <a:rPr lang="en-US" sz="2400" dirty="0" smtClean="0"/>
              <a:t>l</a:t>
            </a:r>
            <a:r>
              <a:rPr lang="en-US" sz="2400" b="1" dirty="0" smtClean="0"/>
              <a:t>            </a:t>
            </a:r>
            <a:r>
              <a:rPr lang="en-US" sz="2400" b="1" dirty="0" smtClean="0">
                <a:solidFill>
                  <a:srgbClr val="0000FF"/>
                </a:solidFill>
              </a:rPr>
              <a:t>Impact</a:t>
            </a:r>
            <a:endParaRPr lang="en-US" sz="2400" b="1" dirty="0">
              <a:solidFill>
                <a:srgbClr val="0000FF"/>
              </a:solidFill>
            </a:endParaRPr>
          </a:p>
        </p:txBody>
      </p:sp>
    </p:spTree>
    <p:extLst>
      <p:ext uri="{BB962C8B-B14F-4D97-AF65-F5344CB8AC3E}">
        <p14:creationId xmlns:p14="http://schemas.microsoft.com/office/powerpoint/2010/main" val="240158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7872413" cy="1200329"/>
          </a:xfrm>
          <a:prstGeom prst="rect">
            <a:avLst/>
          </a:prstGeom>
          <a:noFill/>
        </p:spPr>
        <p:txBody>
          <a:bodyPr wrap="square" rtlCol="0">
            <a:spAutoFit/>
          </a:bodyPr>
          <a:lstStyle/>
          <a:p>
            <a:pPr algn="just"/>
            <a:r>
              <a:rPr lang="en-US" b="1" i="1" dirty="0" smtClean="0"/>
              <a:t>“APCaRI is developing and validating new diagnostic and prognostic biomarkers for management of prostate cancer. Being able to distinguish patients with aggressive disease will allow for rapid, intense therapy to avoid metastasis to occur.”</a:t>
            </a:r>
            <a:endParaRPr lang="en-US" b="1" i="1" dirty="0"/>
          </a:p>
        </p:txBody>
      </p:sp>
      <p:sp>
        <p:nvSpPr>
          <p:cNvPr id="3" name="TextBox 2"/>
          <p:cNvSpPr txBox="1"/>
          <p:nvPr/>
        </p:nvSpPr>
        <p:spPr>
          <a:xfrm>
            <a:off x="2514600" y="1828800"/>
            <a:ext cx="2784801" cy="369332"/>
          </a:xfrm>
          <a:prstGeom prst="rect">
            <a:avLst/>
          </a:prstGeom>
          <a:noFill/>
        </p:spPr>
        <p:txBody>
          <a:bodyPr wrap="none" rtlCol="0">
            <a:spAutoFit/>
          </a:bodyPr>
          <a:lstStyle/>
          <a:p>
            <a:r>
              <a:rPr lang="en-US" dirty="0" smtClean="0"/>
              <a:t>Research Themes at APCaRI</a:t>
            </a:r>
            <a:endParaRPr lang="en-US" dirty="0"/>
          </a:p>
        </p:txBody>
      </p:sp>
      <p:sp>
        <p:nvSpPr>
          <p:cNvPr id="4" name="Rectangle 3"/>
          <p:cNvSpPr/>
          <p:nvPr/>
        </p:nvSpPr>
        <p:spPr>
          <a:xfrm>
            <a:off x="228600" y="2198132"/>
            <a:ext cx="2819400" cy="69746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Biomarkers for diagnosis of prostate cancer</a:t>
            </a:r>
            <a:endParaRPr lang="en-US" dirty="0"/>
          </a:p>
        </p:txBody>
      </p:sp>
      <p:sp>
        <p:nvSpPr>
          <p:cNvPr id="6" name="Rectangle 5"/>
          <p:cNvSpPr/>
          <p:nvPr/>
        </p:nvSpPr>
        <p:spPr>
          <a:xfrm>
            <a:off x="228600" y="3036332"/>
            <a:ext cx="2819400" cy="69746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Biomarkers for metastasis</a:t>
            </a:r>
            <a:endParaRPr lang="en-US" dirty="0"/>
          </a:p>
        </p:txBody>
      </p:sp>
      <p:sp>
        <p:nvSpPr>
          <p:cNvPr id="7" name="Rectangle 6"/>
          <p:cNvSpPr/>
          <p:nvPr/>
        </p:nvSpPr>
        <p:spPr>
          <a:xfrm>
            <a:off x="228600" y="3897868"/>
            <a:ext cx="2819400" cy="6974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 - based projects </a:t>
            </a:r>
            <a:endParaRPr lang="en-US" dirty="0"/>
          </a:p>
        </p:txBody>
      </p:sp>
      <p:sp>
        <p:nvSpPr>
          <p:cNvPr id="8" name="Rectangle 7"/>
          <p:cNvSpPr/>
          <p:nvPr/>
        </p:nvSpPr>
        <p:spPr>
          <a:xfrm>
            <a:off x="228600" y="4791456"/>
            <a:ext cx="2819400" cy="694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Database and Tools for Evidence-Based Healthcare</a:t>
            </a:r>
          </a:p>
        </p:txBody>
      </p:sp>
      <p:sp>
        <p:nvSpPr>
          <p:cNvPr id="9" name="Rectangle 8"/>
          <p:cNvSpPr/>
          <p:nvPr/>
        </p:nvSpPr>
        <p:spPr>
          <a:xfrm>
            <a:off x="3048000" y="2198132"/>
            <a:ext cx="5867400" cy="69746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 team-based </a:t>
            </a:r>
            <a:r>
              <a:rPr lang="en-US" sz="1200" b="1" dirty="0" smtClean="0">
                <a:solidFill>
                  <a:schemeClr val="tx1"/>
                </a:solidFill>
              </a:rPr>
              <a:t>biomarker validation pipeline: </a:t>
            </a:r>
            <a:r>
              <a:rPr lang="en-US" sz="1200" dirty="0">
                <a:solidFill>
                  <a:schemeClr val="tx1"/>
                </a:solidFill>
              </a:rPr>
              <a:t>Our team focuses on technology platforms that can interrogate events downstream from the primary </a:t>
            </a:r>
            <a:r>
              <a:rPr lang="en-US" sz="1200" dirty="0" err="1">
                <a:solidFill>
                  <a:schemeClr val="tx1"/>
                </a:solidFill>
              </a:rPr>
              <a:t>tumour</a:t>
            </a:r>
            <a:r>
              <a:rPr lang="en-US" sz="1200" dirty="0">
                <a:solidFill>
                  <a:schemeClr val="tx1"/>
                </a:solidFill>
              </a:rPr>
              <a:t> in the blood, urine and semen including Cancer </a:t>
            </a:r>
            <a:r>
              <a:rPr lang="en-US" sz="1200" dirty="0" err="1">
                <a:solidFill>
                  <a:schemeClr val="tx1"/>
                </a:solidFill>
              </a:rPr>
              <a:t>microparticles</a:t>
            </a:r>
            <a:r>
              <a:rPr lang="en-US" sz="1200" dirty="0">
                <a:solidFill>
                  <a:schemeClr val="tx1"/>
                </a:solidFill>
              </a:rPr>
              <a:t>, Metabolomics and Imaging.</a:t>
            </a:r>
          </a:p>
        </p:txBody>
      </p:sp>
      <p:sp>
        <p:nvSpPr>
          <p:cNvPr id="10" name="Rectangle 9"/>
          <p:cNvSpPr/>
          <p:nvPr/>
        </p:nvSpPr>
        <p:spPr>
          <a:xfrm>
            <a:off x="3048000" y="3036332"/>
            <a:ext cx="5867400" cy="6974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Predicting metastasis using a unique </a:t>
            </a:r>
            <a:r>
              <a:rPr lang="en-US" sz="1200" b="1" dirty="0" smtClean="0">
                <a:solidFill>
                  <a:schemeClr val="tx1"/>
                </a:solidFill>
              </a:rPr>
              <a:t>antibodies:</a:t>
            </a:r>
            <a:r>
              <a:rPr lang="en-US" sz="1200" dirty="0" smtClean="0">
                <a:solidFill>
                  <a:schemeClr val="tx1"/>
                </a:solidFill>
              </a:rPr>
              <a:t> Prostate Cancer </a:t>
            </a:r>
            <a:r>
              <a:rPr lang="en-US" sz="1200" dirty="0" err="1" smtClean="0">
                <a:solidFill>
                  <a:schemeClr val="tx1"/>
                </a:solidFill>
              </a:rPr>
              <a:t>Microparticles</a:t>
            </a:r>
            <a:r>
              <a:rPr lang="en-US" sz="1200" dirty="0" smtClean="0">
                <a:solidFill>
                  <a:schemeClr val="tx1"/>
                </a:solidFill>
              </a:rPr>
              <a:t>, Migration </a:t>
            </a:r>
            <a:r>
              <a:rPr lang="en-US" sz="1200" dirty="0">
                <a:solidFill>
                  <a:schemeClr val="tx1"/>
                </a:solidFill>
              </a:rPr>
              <a:t>S</a:t>
            </a:r>
            <a:r>
              <a:rPr lang="en-US" sz="1200" dirty="0" smtClean="0">
                <a:solidFill>
                  <a:schemeClr val="tx1"/>
                </a:solidFill>
              </a:rPr>
              <a:t>witch platform, </a:t>
            </a:r>
            <a:r>
              <a:rPr lang="en-US" sz="1200" dirty="0" err="1" smtClean="0">
                <a:solidFill>
                  <a:schemeClr val="tx1"/>
                </a:solidFill>
              </a:rPr>
              <a:t>Metabolomic</a:t>
            </a:r>
            <a:r>
              <a:rPr lang="en-US" sz="1200" dirty="0" smtClean="0">
                <a:solidFill>
                  <a:schemeClr val="tx1"/>
                </a:solidFill>
              </a:rPr>
              <a:t> Profiling, Proteomic Platforms </a:t>
            </a:r>
            <a:endParaRPr lang="en-US" sz="1200" dirty="0">
              <a:solidFill>
                <a:schemeClr val="tx1"/>
              </a:solidFill>
            </a:endParaRPr>
          </a:p>
        </p:txBody>
      </p:sp>
      <p:sp>
        <p:nvSpPr>
          <p:cNvPr id="11" name="Rectangle 10"/>
          <p:cNvSpPr/>
          <p:nvPr/>
        </p:nvSpPr>
        <p:spPr>
          <a:xfrm>
            <a:off x="3048000" y="3897868"/>
            <a:ext cx="5867400" cy="69746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 10 gene signature of aggressive prostate </a:t>
            </a:r>
            <a:r>
              <a:rPr lang="en-US" sz="1200" b="1" dirty="0" smtClean="0">
                <a:solidFill>
                  <a:schemeClr val="tx1"/>
                </a:solidFill>
              </a:rPr>
              <a:t>cancer: </a:t>
            </a:r>
            <a:r>
              <a:rPr lang="en-US" sz="1200" dirty="0" smtClean="0">
                <a:solidFill>
                  <a:schemeClr val="tx1"/>
                </a:solidFill>
              </a:rPr>
              <a:t>Members of our group have </a:t>
            </a:r>
            <a:r>
              <a:rPr lang="en-US" sz="1200" dirty="0">
                <a:solidFill>
                  <a:schemeClr val="tx1"/>
                </a:solidFill>
              </a:rPr>
              <a:t>recently identified the primary differentially-expressed </a:t>
            </a:r>
            <a:r>
              <a:rPr lang="en-US" sz="1200" dirty="0" smtClean="0">
                <a:solidFill>
                  <a:schemeClr val="tx1"/>
                </a:solidFill>
              </a:rPr>
              <a:t>genes </a:t>
            </a:r>
            <a:r>
              <a:rPr lang="en-US" sz="1200" dirty="0">
                <a:solidFill>
                  <a:schemeClr val="tx1"/>
                </a:solidFill>
              </a:rPr>
              <a:t>identifying patients at highest risk of cancer </a:t>
            </a:r>
            <a:r>
              <a:rPr lang="en-US" sz="1200" dirty="0" smtClean="0">
                <a:solidFill>
                  <a:schemeClr val="tx1"/>
                </a:solidFill>
              </a:rPr>
              <a:t>mortality through Gene Signatures and </a:t>
            </a:r>
            <a:r>
              <a:rPr lang="en-US" sz="1200" dirty="0">
                <a:solidFill>
                  <a:schemeClr val="tx1"/>
                </a:solidFill>
              </a:rPr>
              <a:t>Genomic </a:t>
            </a:r>
            <a:r>
              <a:rPr lang="en-US" sz="1200" dirty="0" smtClean="0">
                <a:solidFill>
                  <a:schemeClr val="tx1"/>
                </a:solidFill>
              </a:rPr>
              <a:t>Platforms </a:t>
            </a:r>
            <a:endParaRPr lang="en-US" sz="1200" dirty="0">
              <a:solidFill>
                <a:schemeClr val="tx1"/>
              </a:solidFill>
            </a:endParaRPr>
          </a:p>
        </p:txBody>
      </p:sp>
      <p:sp>
        <p:nvSpPr>
          <p:cNvPr id="12" name="Rectangle 11"/>
          <p:cNvSpPr/>
          <p:nvPr/>
        </p:nvSpPr>
        <p:spPr>
          <a:xfrm>
            <a:off x="3048000" y="4788932"/>
            <a:ext cx="5867400" cy="69746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Information Sources to Improve Outcomes: </a:t>
            </a:r>
            <a:r>
              <a:rPr lang="en-US" sz="1200" dirty="0" smtClean="0">
                <a:solidFill>
                  <a:schemeClr val="tx1"/>
                </a:solidFill>
              </a:rPr>
              <a:t>Alberta Prostate Cancer Registry and tools to support Real-Time </a:t>
            </a:r>
            <a:r>
              <a:rPr lang="en-US" sz="1200" dirty="0">
                <a:solidFill>
                  <a:schemeClr val="tx1"/>
                </a:solidFill>
              </a:rPr>
              <a:t>Evidence-Based Medicine </a:t>
            </a:r>
            <a:endParaRPr lang="en-US" sz="1200" dirty="0">
              <a:solidFill>
                <a:schemeClr val="tx1"/>
              </a:solidFill>
            </a:endParaRPr>
          </a:p>
        </p:txBody>
      </p:sp>
    </p:spTree>
    <p:extLst>
      <p:ext uri="{BB962C8B-B14F-4D97-AF65-F5344CB8AC3E}">
        <p14:creationId xmlns:p14="http://schemas.microsoft.com/office/powerpoint/2010/main" val="3023809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1429</TotalTime>
  <Words>272</Words>
  <Application>Microsoft Office PowerPoint</Application>
  <PresentationFormat>On-screen Show (4:3)</PresentationFormat>
  <Paragraphs>42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Catalina</dc:creator>
  <cp:lastModifiedBy>Catalina</cp:lastModifiedBy>
  <cp:revision>13</cp:revision>
  <dcterms:created xsi:type="dcterms:W3CDTF">2014-10-28T22:07:16Z</dcterms:created>
  <dcterms:modified xsi:type="dcterms:W3CDTF">2014-10-29T22:04:11Z</dcterms:modified>
</cp:coreProperties>
</file>